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rchitects Daughter"/>
      <p:regular r:id="rId22"/>
    </p:embeddedFon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rchitectsDaughter-regular.fntdata"/><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0e4da38a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0e4da38a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0e4da38a2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0e4da38a2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0e4da38a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0e4da38a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0e4da38a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0e4da38a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0e4da38a2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0e4da38a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0e4da38a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0e4da38a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0e4da38a2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0e4da38a2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0e4da38a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0e4da38a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0e4da38a2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0e4da38a2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0e4da38a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0e4da38a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0e4da38a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0e4da38a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0e4da38a2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0e4da38a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0e4da38a2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0e4da38a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0e4da38a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0e4da38a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0e4da38a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0e4da38a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beagleboard/beaglebone-ai/wiki/System-Reference-Manual" TargetMode="External"/><Relationship Id="rId4" Type="http://schemas.openxmlformats.org/officeDocument/2006/relationships/hyperlink" Target="https://www.elprocus.com/lm393-ic-pin-configuration-circuit-diagram-and-its-working/" TargetMode="External"/><Relationship Id="rId5" Type="http://schemas.openxmlformats.org/officeDocument/2006/relationships/hyperlink" Target="https://www.sunrom.com/p/light-sensing-module-ld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tinyosshop.com/datasheet/GSM%20Shield%20Datasheet.pdf" TargetMode="External"/><Relationship Id="rId4" Type="http://schemas.openxmlformats.org/officeDocument/2006/relationships/hyperlink" Target="https://randomnerdtutorials.com/sim900-gsm-gprs-shield-arduino/" TargetMode="External"/><Relationship Id="rId5" Type="http://schemas.openxmlformats.org/officeDocument/2006/relationships/hyperlink" Target="https://www.openimpulse.com/blog/products-page/product-category/tcrt5000-infrared-sensor-module/" TargetMode="External"/><Relationship Id="rId6" Type="http://schemas.openxmlformats.org/officeDocument/2006/relationships/hyperlink" Target="https://cdn.instructables.com/ORIG/FW9/SBS0/J3EPQTB8/FW9SBS0J3EPQTB8.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75975" y="1280900"/>
            <a:ext cx="8222100" cy="9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latin typeface="Architects Daughter"/>
                <a:ea typeface="Architects Daughter"/>
                <a:cs typeface="Architects Daughter"/>
                <a:sym typeface="Architects Daughter"/>
              </a:rPr>
              <a:t>Project Hardware Specification</a:t>
            </a:r>
            <a:r>
              <a:rPr lang="en"/>
              <a:t> </a:t>
            </a:r>
            <a:endParaRPr/>
          </a:p>
        </p:txBody>
      </p:sp>
      <p:sp>
        <p:nvSpPr>
          <p:cNvPr id="68" name="Google Shape;68;p13"/>
          <p:cNvSpPr txBox="1"/>
          <p:nvPr>
            <p:ph idx="1" type="subTitle"/>
          </p:nvPr>
        </p:nvSpPr>
        <p:spPr>
          <a:xfrm>
            <a:off x="311700" y="3186500"/>
            <a:ext cx="7836300" cy="143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Architects Daughter"/>
                <a:ea typeface="Architects Daughter"/>
                <a:cs typeface="Architects Daughter"/>
                <a:sym typeface="Architects Daughter"/>
              </a:rPr>
              <a:t>Group #8</a:t>
            </a:r>
            <a:endParaRPr sz="2400">
              <a:latin typeface="Architects Daughter"/>
              <a:ea typeface="Architects Daughter"/>
              <a:cs typeface="Architects Daughter"/>
              <a:sym typeface="Architects Daughter"/>
            </a:endParaRPr>
          </a:p>
          <a:p>
            <a:pPr indent="0" lvl="0" marL="0" rtl="0" algn="r">
              <a:spcBef>
                <a:spcPts val="0"/>
              </a:spcBef>
              <a:spcAft>
                <a:spcPts val="0"/>
              </a:spcAft>
              <a:buNone/>
            </a:pPr>
            <a:r>
              <a:rPr lang="en" sz="2400">
                <a:latin typeface="Architects Daughter"/>
                <a:ea typeface="Architects Daughter"/>
                <a:cs typeface="Architects Daughter"/>
                <a:sym typeface="Architects Daughter"/>
              </a:rPr>
              <a:t>By: Zain Rajani (c0752681)</a:t>
            </a:r>
            <a:endParaRPr sz="2400">
              <a:latin typeface="Architects Daughter"/>
              <a:ea typeface="Architects Daughter"/>
              <a:cs typeface="Architects Daughter"/>
              <a:sym typeface="Architects Daugh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279525" y="18306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IR (INFRARED) SENSOR</a:t>
            </a:r>
            <a:endParaRPr/>
          </a:p>
        </p:txBody>
      </p:sp>
      <p:sp>
        <p:nvSpPr>
          <p:cNvPr id="136" name="Google Shape;136;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37" name="Google Shape;137;p22"/>
          <p:cNvPicPr preferRelativeResize="0"/>
          <p:nvPr/>
        </p:nvPicPr>
        <p:blipFill>
          <a:blip r:embed="rId3">
            <a:alphaModFix/>
          </a:blip>
          <a:stretch>
            <a:fillRect/>
          </a:stretch>
        </p:blipFill>
        <p:spPr>
          <a:xfrm>
            <a:off x="5319900" y="995175"/>
            <a:ext cx="2839425" cy="283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IR SENSOR</a:t>
            </a:r>
            <a:endParaRPr/>
          </a:p>
        </p:txBody>
      </p:sp>
      <p:sp>
        <p:nvSpPr>
          <p:cNvPr id="143" name="Google Shape;143;p23"/>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Operating </a:t>
            </a:r>
            <a:r>
              <a:rPr lang="en"/>
              <a:t>Voltage</a:t>
            </a:r>
            <a:r>
              <a:rPr lang="en"/>
              <a:t>: 5V </a:t>
            </a:r>
            <a:endParaRPr/>
          </a:p>
          <a:p>
            <a:pPr indent="-317500" lvl="0" marL="457200" rtl="0" algn="l">
              <a:spcBef>
                <a:spcPts val="0"/>
              </a:spcBef>
              <a:spcAft>
                <a:spcPts val="0"/>
              </a:spcAft>
              <a:buSzPts val="1400"/>
              <a:buChar char="●"/>
            </a:pPr>
            <a:r>
              <a:rPr lang="en"/>
              <a:t>I/O pins are 5V and 3.3 V compliant </a:t>
            </a:r>
            <a:endParaRPr/>
          </a:p>
          <a:p>
            <a:pPr indent="-317500" lvl="0" marL="457200" rtl="0" algn="l">
              <a:spcBef>
                <a:spcPts val="0"/>
              </a:spcBef>
              <a:spcAft>
                <a:spcPts val="0"/>
              </a:spcAft>
              <a:buSzPts val="1400"/>
              <a:buChar char="●"/>
            </a:pPr>
            <a:r>
              <a:rPr lang="en"/>
              <a:t>Range: Upto 20 cm </a:t>
            </a:r>
            <a:endParaRPr/>
          </a:p>
          <a:p>
            <a:pPr indent="-317500" lvl="0" marL="457200" rtl="0" algn="l">
              <a:spcBef>
                <a:spcPts val="0"/>
              </a:spcBef>
              <a:spcAft>
                <a:spcPts val="0"/>
              </a:spcAft>
              <a:buSzPts val="1400"/>
              <a:buChar char="●"/>
            </a:pPr>
            <a:r>
              <a:rPr lang="en"/>
              <a:t>Adjustable sensing range through the Pot</a:t>
            </a:r>
            <a:endParaRPr/>
          </a:p>
          <a:p>
            <a:pPr indent="-317500" lvl="0" marL="457200" rtl="0" algn="l">
              <a:spcBef>
                <a:spcPts val="0"/>
              </a:spcBef>
              <a:spcAft>
                <a:spcPts val="0"/>
              </a:spcAft>
              <a:buSzPts val="1400"/>
              <a:buChar char="●"/>
            </a:pPr>
            <a:r>
              <a:rPr lang="en"/>
              <a:t>Digital Output with low power consumption</a:t>
            </a:r>
            <a:endParaRPr/>
          </a:p>
          <a:p>
            <a:pPr indent="-317500" lvl="0" marL="457200" rtl="0" algn="l">
              <a:spcBef>
                <a:spcPts val="0"/>
              </a:spcBef>
              <a:spcAft>
                <a:spcPts val="0"/>
              </a:spcAft>
              <a:buSzPts val="1400"/>
              <a:buChar char="●"/>
            </a:pPr>
            <a:r>
              <a:rPr lang="en"/>
              <a:t>This sensor will be used to check for the arrival in the letter box</a:t>
            </a:r>
            <a:endParaRPr/>
          </a:p>
          <a:p>
            <a:pPr indent="-317500" lvl="0" marL="457200" rtl="0" algn="l">
              <a:spcBef>
                <a:spcPts val="0"/>
              </a:spcBef>
              <a:spcAft>
                <a:spcPts val="0"/>
              </a:spcAft>
              <a:buSzPts val="1400"/>
              <a:buChar char="●"/>
            </a:pPr>
            <a:r>
              <a:rPr lang="en"/>
              <a:t>Alternative for this sensor would be TCRT5000 which uses LM393 based design </a:t>
            </a:r>
            <a:endParaRPr/>
          </a:p>
        </p:txBody>
      </p:sp>
      <p:sp>
        <p:nvSpPr>
          <p:cNvPr id="144" name="Google Shape;144;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3"/>
          <p:cNvPicPr preferRelativeResize="0"/>
          <p:nvPr/>
        </p:nvPicPr>
        <p:blipFill>
          <a:blip r:embed="rId3">
            <a:alphaModFix/>
          </a:blip>
          <a:stretch>
            <a:fillRect/>
          </a:stretch>
        </p:blipFill>
        <p:spPr>
          <a:xfrm rot="-5400000">
            <a:off x="5372824" y="1531336"/>
            <a:ext cx="2989626" cy="376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279550" y="1830613"/>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GSM MODULE SIM900 </a:t>
            </a:r>
            <a:r>
              <a:rPr lang="en"/>
              <a:t>SHIELD</a:t>
            </a:r>
            <a:endParaRPr/>
          </a:p>
        </p:txBody>
      </p:sp>
      <p:sp>
        <p:nvSpPr>
          <p:cNvPr id="151" name="Google Shape;151;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52" name="Google Shape;152;p24"/>
          <p:cNvPicPr preferRelativeResize="0"/>
          <p:nvPr/>
        </p:nvPicPr>
        <p:blipFill>
          <a:blip r:embed="rId3">
            <a:alphaModFix/>
          </a:blip>
          <a:stretch>
            <a:fillRect/>
          </a:stretch>
        </p:blipFill>
        <p:spPr>
          <a:xfrm>
            <a:off x="5123225" y="805850"/>
            <a:ext cx="3585300" cy="3531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GSM MODULE SIM900 </a:t>
            </a:r>
            <a:r>
              <a:rPr lang="en"/>
              <a:t>SHIELD</a:t>
            </a:r>
            <a:r>
              <a:rPr lang="en"/>
              <a:t> </a:t>
            </a:r>
            <a:endParaRPr/>
          </a:p>
        </p:txBody>
      </p:sp>
      <p:sp>
        <p:nvSpPr>
          <p:cNvPr id="158" name="Google Shape;158;p25"/>
          <p:cNvSpPr txBox="1"/>
          <p:nvPr>
            <p:ph idx="1" type="body"/>
          </p:nvPr>
        </p:nvSpPr>
        <p:spPr>
          <a:xfrm>
            <a:off x="471900" y="1919075"/>
            <a:ext cx="3999900" cy="288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Quad-Band 850/ 900/ 1800/ 1900 MHz would work on GSM networks in all countries around the world</a:t>
            </a:r>
            <a:endParaRPr/>
          </a:p>
          <a:p>
            <a:pPr indent="-317500" lvl="0" marL="457200" rtl="0" algn="l">
              <a:spcBef>
                <a:spcPts val="0"/>
              </a:spcBef>
              <a:spcAft>
                <a:spcPts val="0"/>
              </a:spcAft>
              <a:buSzPts val="1400"/>
              <a:buChar char="●"/>
            </a:pPr>
            <a:r>
              <a:rPr lang="en"/>
              <a:t>Supports RTC through the battery support for 3V CR 1220  at the back </a:t>
            </a:r>
            <a:endParaRPr/>
          </a:p>
          <a:p>
            <a:pPr indent="-317500" lvl="0" marL="457200" rtl="0" algn="l">
              <a:spcBef>
                <a:spcPts val="0"/>
              </a:spcBef>
              <a:spcAft>
                <a:spcPts val="0"/>
              </a:spcAft>
              <a:buSzPts val="1400"/>
              <a:buChar char="●"/>
            </a:pPr>
            <a:r>
              <a:rPr lang="en"/>
              <a:t>Supply Voltage ranging from 3.4 V to 4.5 V and Low Power Consumption </a:t>
            </a:r>
            <a:endParaRPr/>
          </a:p>
          <a:p>
            <a:pPr indent="-317500" lvl="0" marL="457200" rtl="0" algn="l">
              <a:spcBef>
                <a:spcPts val="0"/>
              </a:spcBef>
              <a:spcAft>
                <a:spcPts val="0"/>
              </a:spcAft>
              <a:buSzPts val="1400"/>
              <a:buChar char="●"/>
            </a:pPr>
            <a:r>
              <a:rPr lang="en"/>
              <a:t>This module is used to send SMS (Short Service Message to the user when any letter arrives) </a:t>
            </a:r>
            <a:endParaRPr/>
          </a:p>
          <a:p>
            <a:pPr indent="-317500" lvl="0" marL="457200" rtl="0" algn="l">
              <a:spcBef>
                <a:spcPts val="0"/>
              </a:spcBef>
              <a:spcAft>
                <a:spcPts val="0"/>
              </a:spcAft>
              <a:buSzPts val="1400"/>
              <a:buChar char="●"/>
            </a:pPr>
            <a:r>
              <a:rPr lang="en"/>
              <a:t>The SMS is sent via the AT Commands </a:t>
            </a:r>
            <a:endParaRPr/>
          </a:p>
        </p:txBody>
      </p:sp>
      <p:sp>
        <p:nvSpPr>
          <p:cNvPr id="159" name="Google Shape;159;p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60" name="Google Shape;160;p25"/>
          <p:cNvPicPr preferRelativeResize="0"/>
          <p:nvPr/>
        </p:nvPicPr>
        <p:blipFill>
          <a:blip r:embed="rId3">
            <a:alphaModFix/>
          </a:blip>
          <a:stretch>
            <a:fillRect/>
          </a:stretch>
        </p:blipFill>
        <p:spPr>
          <a:xfrm>
            <a:off x="4974200" y="1767550"/>
            <a:ext cx="3635525" cy="318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GSM MODULE SIM900 IMAGES </a:t>
            </a:r>
            <a:endParaRPr/>
          </a:p>
        </p:txBody>
      </p:sp>
      <p:sp>
        <p:nvSpPr>
          <p:cNvPr id="166" name="Google Shape;166;p26"/>
          <p:cNvSpPr txBox="1"/>
          <p:nvPr>
            <p:ph idx="1" type="body"/>
          </p:nvPr>
        </p:nvSpPr>
        <p:spPr>
          <a:xfrm>
            <a:off x="471900" y="4235675"/>
            <a:ext cx="3999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FRONT VIEW</a:t>
            </a:r>
            <a:endParaRPr/>
          </a:p>
        </p:txBody>
      </p:sp>
      <p:sp>
        <p:nvSpPr>
          <p:cNvPr id="167" name="Google Shape;167;p26"/>
          <p:cNvSpPr txBox="1"/>
          <p:nvPr>
            <p:ph idx="2" type="body"/>
          </p:nvPr>
        </p:nvSpPr>
        <p:spPr>
          <a:xfrm>
            <a:off x="4694250" y="4235675"/>
            <a:ext cx="3999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BACK VIEW</a:t>
            </a:r>
            <a:endParaRPr/>
          </a:p>
        </p:txBody>
      </p:sp>
      <p:sp>
        <p:nvSpPr>
          <p:cNvPr id="168" name="Google Shape;168;p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9" name="Google Shape;169;p26"/>
          <p:cNvPicPr preferRelativeResize="0"/>
          <p:nvPr/>
        </p:nvPicPr>
        <p:blipFill>
          <a:blip r:embed="rId3">
            <a:alphaModFix/>
          </a:blip>
          <a:stretch>
            <a:fillRect/>
          </a:stretch>
        </p:blipFill>
        <p:spPr>
          <a:xfrm>
            <a:off x="5231707" y="1811225"/>
            <a:ext cx="3367292" cy="2424450"/>
          </a:xfrm>
          <a:prstGeom prst="rect">
            <a:avLst/>
          </a:prstGeom>
          <a:noFill/>
          <a:ln>
            <a:noFill/>
          </a:ln>
        </p:spPr>
      </p:pic>
      <p:pic>
        <p:nvPicPr>
          <p:cNvPr id="170" name="Google Shape;170;p26"/>
          <p:cNvPicPr preferRelativeResize="0"/>
          <p:nvPr/>
        </p:nvPicPr>
        <p:blipFill>
          <a:blip r:embed="rId4">
            <a:alphaModFix/>
          </a:blip>
          <a:stretch>
            <a:fillRect/>
          </a:stretch>
        </p:blipFill>
        <p:spPr>
          <a:xfrm>
            <a:off x="471900" y="1811225"/>
            <a:ext cx="3788204" cy="2424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76" name="Google Shape;176;p27"/>
          <p:cNvSpPr txBox="1"/>
          <p:nvPr>
            <p:ph idx="1" type="body"/>
          </p:nvPr>
        </p:nvSpPr>
        <p:spPr>
          <a:xfrm>
            <a:off x="471900" y="1506425"/>
            <a:ext cx="8222100" cy="3123000"/>
          </a:xfrm>
          <a:prstGeom prst="rect">
            <a:avLst/>
          </a:prstGeom>
        </p:spPr>
        <p:txBody>
          <a:bodyPr anchorCtr="0" anchor="t" bIns="91425" lIns="91425" spcFirstLastPara="1" rIns="91425" wrap="square" tIns="91425">
            <a:noAutofit/>
          </a:bodyPr>
          <a:lstStyle/>
          <a:p>
            <a:pPr indent="457200" lvl="0" marL="0" rtl="0" algn="l">
              <a:spcBef>
                <a:spcPts val="1200"/>
              </a:spcBef>
              <a:spcAft>
                <a:spcPts val="0"/>
              </a:spcAft>
              <a:buNone/>
            </a:pPr>
            <a:r>
              <a:rPr lang="en" sz="1700"/>
              <a:t>Beagleboard. (n.d.). Beagleboard/beaglebone-ai. Retrieved October 12, 2020, from </a:t>
            </a:r>
            <a:r>
              <a:rPr lang="en" sz="1700" u="sng">
                <a:solidFill>
                  <a:schemeClr val="hlink"/>
                </a:solidFill>
                <a:hlinkClick r:id="rId3"/>
              </a:rPr>
              <a:t>https://github.com/beagleboard/beaglebone-ai/wiki/System-Reference-Manual</a:t>
            </a:r>
            <a:endParaRPr sz="1700"/>
          </a:p>
          <a:p>
            <a:pPr indent="457200" lvl="0" marL="0" rtl="0" algn="l">
              <a:spcBef>
                <a:spcPts val="1200"/>
              </a:spcBef>
              <a:spcAft>
                <a:spcPts val="0"/>
              </a:spcAft>
              <a:buNone/>
            </a:pPr>
            <a:r>
              <a:rPr lang="en" sz="1700"/>
              <a:t>LM393 IC : Pin Configuration, Circuit Diagram &amp; Its Working. (2020, May 27). Retrieved October 12, 2020, from </a:t>
            </a:r>
            <a:r>
              <a:rPr lang="en" sz="1700" u="sng">
                <a:solidFill>
                  <a:schemeClr val="hlink"/>
                </a:solidFill>
                <a:hlinkClick r:id="rId4"/>
              </a:rPr>
              <a:t>https://www.elprocus.com/lm393-ic-pin-configuration-circuit-diagram-and-its-working/</a:t>
            </a:r>
            <a:endParaRPr sz="1700"/>
          </a:p>
          <a:p>
            <a:pPr indent="457200" lvl="0" marL="0" rtl="0" algn="l">
              <a:spcBef>
                <a:spcPts val="1200"/>
              </a:spcBef>
              <a:spcAft>
                <a:spcPts val="0"/>
              </a:spcAft>
              <a:buNone/>
            </a:pPr>
            <a:r>
              <a:rPr lang="en" sz="1700"/>
              <a:t>Light Sensing Module - LDR. (n.d.). Retrieved October 12, 2020, from </a:t>
            </a:r>
            <a:r>
              <a:rPr lang="en" sz="1700" u="sng">
                <a:solidFill>
                  <a:schemeClr val="hlink"/>
                </a:solidFill>
                <a:hlinkClick r:id="rId5"/>
              </a:rPr>
              <a:t>https://www.sunrom.com/p/light-sensing-module-ldr</a:t>
            </a:r>
            <a:r>
              <a:rPr lang="en" sz="1700"/>
              <a:t> </a:t>
            </a:r>
            <a:endParaRPr sz="1700"/>
          </a:p>
          <a:p>
            <a:pPr indent="457200" lvl="0" marL="0" rtl="0" algn="l">
              <a:spcBef>
                <a:spcPts val="1200"/>
              </a:spcBef>
              <a:spcAft>
                <a:spcPts val="0"/>
              </a:spcAft>
              <a:buNone/>
            </a:pPr>
            <a:r>
              <a:t/>
            </a:r>
            <a:endParaRPr/>
          </a:p>
          <a:p>
            <a:pPr indent="457200" lvl="0" marL="0" rtl="0" algn="l">
              <a:spcBef>
                <a:spcPts val="1200"/>
              </a:spcBef>
              <a:spcAft>
                <a:spcPts val="0"/>
              </a:spcAft>
              <a:buNone/>
            </a:pPr>
            <a:r>
              <a:t/>
            </a:r>
            <a:endParaRPr/>
          </a:p>
          <a:p>
            <a:pPr indent="457200" lvl="0" marL="0" rtl="0" algn="l">
              <a:spcBef>
                <a:spcPts val="1200"/>
              </a:spcBef>
              <a:spcAft>
                <a:spcPts val="0"/>
              </a:spcAft>
              <a:buNone/>
            </a:pPr>
            <a:r>
              <a:t/>
            </a:r>
            <a:endParaRPr/>
          </a:p>
          <a:p>
            <a:pPr indent="0" lvl="0" marL="0" rtl="0" algn="l">
              <a:spcBef>
                <a:spcPts val="1200"/>
              </a:spcBef>
              <a:spcAft>
                <a:spcPts val="1600"/>
              </a:spcAft>
              <a:buNone/>
            </a:pPr>
            <a:r>
              <a:t/>
            </a:r>
            <a:endParaRPr/>
          </a:p>
        </p:txBody>
      </p:sp>
      <p:sp>
        <p:nvSpPr>
          <p:cNvPr id="177" name="Google Shape;177;p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83" name="Google Shape;183;p28"/>
          <p:cNvSpPr txBox="1"/>
          <p:nvPr>
            <p:ph idx="1" type="body"/>
          </p:nvPr>
        </p:nvSpPr>
        <p:spPr>
          <a:xfrm>
            <a:off x="471900" y="1601063"/>
            <a:ext cx="8222100" cy="3028200"/>
          </a:xfrm>
          <a:prstGeom prst="rect">
            <a:avLst/>
          </a:prstGeom>
        </p:spPr>
        <p:txBody>
          <a:bodyPr anchorCtr="0" anchor="t" bIns="91425" lIns="91425" spcFirstLastPara="1" rIns="91425" wrap="square" tIns="91425">
            <a:noAutofit/>
          </a:bodyPr>
          <a:lstStyle/>
          <a:p>
            <a:pPr indent="457200" lvl="0" marL="0" rtl="0" algn="l">
              <a:spcBef>
                <a:spcPts val="1200"/>
              </a:spcBef>
              <a:spcAft>
                <a:spcPts val="0"/>
              </a:spcAft>
              <a:buNone/>
            </a:pPr>
            <a:r>
              <a:rPr lang="en" sz="1600"/>
              <a:t>GSM/GPRS Shield Datasheet. (n.d.). Retrieved October 12, 2020, from </a:t>
            </a:r>
            <a:r>
              <a:rPr lang="en" sz="1600" u="sng">
                <a:solidFill>
                  <a:schemeClr val="hlink"/>
                </a:solidFill>
                <a:hlinkClick r:id="rId3"/>
              </a:rPr>
              <a:t>https://www.tinyosshop.com/datasheet/GSM%20Shield%20Datasheet.pdf</a:t>
            </a:r>
            <a:endParaRPr sz="1600"/>
          </a:p>
          <a:p>
            <a:pPr indent="457200" lvl="0" marL="0" rtl="0" algn="l">
              <a:spcBef>
                <a:spcPts val="1200"/>
              </a:spcBef>
              <a:spcAft>
                <a:spcPts val="0"/>
              </a:spcAft>
              <a:buNone/>
            </a:pPr>
            <a:r>
              <a:rPr lang="en" sz="1600"/>
              <a:t>SIM900 GSM GPRS Shield with Arduino. (2019, April 02). Retrieved October 12, 2020, from </a:t>
            </a:r>
            <a:r>
              <a:rPr lang="en" sz="1600" u="sng">
                <a:solidFill>
                  <a:schemeClr val="hlink"/>
                </a:solidFill>
                <a:hlinkClick r:id="rId4"/>
              </a:rPr>
              <a:t>https://randomnerdtutorials.com/sim900-gsm-gprs-shield-arduino/</a:t>
            </a:r>
            <a:r>
              <a:rPr lang="en" sz="1600"/>
              <a:t> </a:t>
            </a:r>
            <a:endParaRPr sz="1600"/>
          </a:p>
          <a:p>
            <a:pPr indent="457200" lvl="0" marL="0" rtl="0" algn="l">
              <a:spcBef>
                <a:spcPts val="1200"/>
              </a:spcBef>
              <a:spcAft>
                <a:spcPts val="0"/>
              </a:spcAft>
              <a:buNone/>
            </a:pPr>
            <a:r>
              <a:rPr lang="en" sz="1600"/>
              <a:t>(n.d.). Retrieved October 12, 2020, from </a:t>
            </a:r>
            <a:r>
              <a:rPr lang="en" sz="1600" u="sng">
                <a:solidFill>
                  <a:schemeClr val="hlink"/>
                </a:solidFill>
                <a:hlinkClick r:id="rId5"/>
              </a:rPr>
              <a:t>https://www.openimpulse.com/blog/products-page/product-category/tcrt5000-infrared-sensor-module/</a:t>
            </a:r>
            <a:r>
              <a:rPr lang="en" sz="1600"/>
              <a:t>  </a:t>
            </a:r>
            <a:endParaRPr sz="1600"/>
          </a:p>
          <a:p>
            <a:pPr indent="457200" lvl="0" marL="0" rtl="0" algn="l">
              <a:spcBef>
                <a:spcPts val="1200"/>
              </a:spcBef>
              <a:spcAft>
                <a:spcPts val="0"/>
              </a:spcAft>
              <a:buNone/>
            </a:pPr>
            <a:r>
              <a:rPr lang="en" sz="1600"/>
              <a:t>IR Sensor Based obstacle detection sensor module (Single). (n.d.). Retrieved October 12, 2020, from </a:t>
            </a:r>
            <a:r>
              <a:rPr lang="en" sz="1600" u="sng">
                <a:solidFill>
                  <a:schemeClr val="hlink"/>
                </a:solidFill>
                <a:hlinkClick r:id="rId6"/>
              </a:rPr>
              <a:t>https://cdn.instructables.com/ORIG/FW9/SBS0/J3EPQTB8/FW9SBS0J3EPQTB8.pdf</a:t>
            </a:r>
            <a:r>
              <a:rPr lang="en" sz="1600"/>
              <a:t> </a:t>
            </a:r>
            <a:endParaRPr sz="1600"/>
          </a:p>
          <a:p>
            <a:pPr indent="457200" lvl="0" marL="0" rtl="0" algn="l">
              <a:spcBef>
                <a:spcPts val="1200"/>
              </a:spcBef>
              <a:spcAft>
                <a:spcPts val="0"/>
              </a:spcAft>
              <a:buNone/>
            </a:pPr>
            <a:r>
              <a:t/>
            </a:r>
            <a:endParaRPr/>
          </a:p>
          <a:p>
            <a:pPr indent="457200" lvl="0" marL="0" rtl="0" algn="l">
              <a:spcBef>
                <a:spcPts val="1200"/>
              </a:spcBef>
              <a:spcAft>
                <a:spcPts val="0"/>
              </a:spcAft>
              <a:buNone/>
            </a:pPr>
            <a:r>
              <a:rPr lang="en"/>
              <a:t> </a:t>
            </a:r>
            <a:endParaRPr/>
          </a:p>
          <a:p>
            <a:pPr indent="0" lvl="0" marL="0" rtl="0" algn="l">
              <a:spcBef>
                <a:spcPts val="1200"/>
              </a:spcBef>
              <a:spcAft>
                <a:spcPts val="1600"/>
              </a:spcAft>
              <a:buNone/>
            </a:pPr>
            <a:r>
              <a:t/>
            </a:r>
            <a:endParaRPr/>
          </a:p>
        </p:txBody>
      </p:sp>
      <p:sp>
        <p:nvSpPr>
          <p:cNvPr id="184" name="Google Shape;184;p2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Presentation Layout</a:t>
            </a:r>
            <a:endParaRPr/>
          </a:p>
        </p:txBody>
      </p:sp>
      <p:sp>
        <p:nvSpPr>
          <p:cNvPr id="74" name="Google Shape;74;p14"/>
          <p:cNvSpPr txBox="1"/>
          <p:nvPr>
            <p:ph idx="1" type="body"/>
          </p:nvPr>
        </p:nvSpPr>
        <p:spPr>
          <a:xfrm>
            <a:off x="471900" y="1738750"/>
            <a:ext cx="8222100" cy="2890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Project Overview </a:t>
            </a:r>
            <a:endParaRPr sz="1500"/>
          </a:p>
          <a:p>
            <a:pPr indent="-323850" lvl="0" marL="457200" rtl="0" algn="l">
              <a:spcBef>
                <a:spcPts val="0"/>
              </a:spcBef>
              <a:spcAft>
                <a:spcPts val="0"/>
              </a:spcAft>
              <a:buSzPts val="1500"/>
              <a:buAutoNum type="arabicPeriod"/>
            </a:pPr>
            <a:r>
              <a:rPr lang="en" sz="1500"/>
              <a:t>Main Processing Unit (Beaglebone AI)</a:t>
            </a:r>
            <a:endParaRPr sz="1500"/>
          </a:p>
          <a:p>
            <a:pPr indent="-298450" lvl="1" marL="914400" rtl="0" algn="l">
              <a:spcBef>
                <a:spcPts val="0"/>
              </a:spcBef>
              <a:spcAft>
                <a:spcPts val="0"/>
              </a:spcAft>
              <a:buSzPts val="1100"/>
              <a:buAutoNum type="alphaLcPeriod"/>
            </a:pPr>
            <a:r>
              <a:rPr lang="en" sz="1100"/>
              <a:t>Features and </a:t>
            </a:r>
            <a:r>
              <a:rPr lang="en" sz="1100"/>
              <a:t> Specification</a:t>
            </a:r>
            <a:endParaRPr sz="1100"/>
          </a:p>
          <a:p>
            <a:pPr indent="-298450" lvl="1" marL="914400" rtl="0" algn="l">
              <a:spcBef>
                <a:spcPts val="0"/>
              </a:spcBef>
              <a:spcAft>
                <a:spcPts val="0"/>
              </a:spcAft>
              <a:buSzPts val="1100"/>
              <a:buAutoNum type="alphaLcPeriod"/>
            </a:pPr>
            <a:r>
              <a:rPr lang="en" sz="1100"/>
              <a:t>Parts of BB-AI</a:t>
            </a:r>
            <a:endParaRPr sz="1100"/>
          </a:p>
          <a:p>
            <a:pPr indent="-323850" lvl="0" marL="457200" rtl="0" algn="l">
              <a:spcBef>
                <a:spcPts val="0"/>
              </a:spcBef>
              <a:spcAft>
                <a:spcPts val="0"/>
              </a:spcAft>
              <a:buSzPts val="1500"/>
              <a:buAutoNum type="arabicPeriod"/>
            </a:pPr>
            <a:r>
              <a:rPr lang="en" sz="1500"/>
              <a:t>Light Dependent Resistor Module </a:t>
            </a:r>
            <a:endParaRPr sz="1500"/>
          </a:p>
          <a:p>
            <a:pPr indent="-298450" lvl="1" marL="914400" rtl="0" algn="l">
              <a:spcBef>
                <a:spcPts val="0"/>
              </a:spcBef>
              <a:spcAft>
                <a:spcPts val="0"/>
              </a:spcAft>
              <a:buSzPts val="1100"/>
              <a:buAutoNum type="alphaLcPeriod"/>
            </a:pPr>
            <a:r>
              <a:rPr lang="en" sz="1100"/>
              <a:t>Features and </a:t>
            </a:r>
            <a:r>
              <a:rPr lang="en" sz="1100"/>
              <a:t> Specification </a:t>
            </a:r>
            <a:endParaRPr sz="1100"/>
          </a:p>
          <a:p>
            <a:pPr indent="-298450" lvl="1" marL="914400" rtl="0" algn="l">
              <a:spcBef>
                <a:spcPts val="0"/>
              </a:spcBef>
              <a:spcAft>
                <a:spcPts val="0"/>
              </a:spcAft>
              <a:buSzPts val="1100"/>
              <a:buAutoNum type="alphaLcPeriod"/>
            </a:pPr>
            <a:r>
              <a:rPr lang="en" sz="1100"/>
              <a:t>Image of the module </a:t>
            </a:r>
            <a:endParaRPr sz="1100"/>
          </a:p>
          <a:p>
            <a:pPr indent="-323850" lvl="0" marL="457200" rtl="0" algn="l">
              <a:spcBef>
                <a:spcPts val="0"/>
              </a:spcBef>
              <a:spcAft>
                <a:spcPts val="0"/>
              </a:spcAft>
              <a:buSzPts val="1500"/>
              <a:buAutoNum type="arabicPeriod"/>
            </a:pPr>
            <a:r>
              <a:rPr lang="en" sz="1500"/>
              <a:t>IR Sensor Module </a:t>
            </a:r>
            <a:endParaRPr sz="1500"/>
          </a:p>
          <a:p>
            <a:pPr indent="-298450" lvl="1" marL="914400" rtl="0" algn="l">
              <a:spcBef>
                <a:spcPts val="0"/>
              </a:spcBef>
              <a:spcAft>
                <a:spcPts val="0"/>
              </a:spcAft>
              <a:buSzPts val="1100"/>
              <a:buAutoNum type="alphaLcPeriod"/>
            </a:pPr>
            <a:r>
              <a:rPr lang="en" sz="1100"/>
              <a:t>Features and </a:t>
            </a:r>
            <a:r>
              <a:rPr lang="en" sz="1100"/>
              <a:t> Specification </a:t>
            </a:r>
            <a:endParaRPr sz="1100"/>
          </a:p>
          <a:p>
            <a:pPr indent="-298450" lvl="1" marL="914400" rtl="0" algn="l">
              <a:spcBef>
                <a:spcPts val="0"/>
              </a:spcBef>
              <a:spcAft>
                <a:spcPts val="0"/>
              </a:spcAft>
              <a:buSzPts val="1100"/>
              <a:buAutoNum type="alphaLcPeriod"/>
            </a:pPr>
            <a:r>
              <a:rPr lang="en" sz="1100"/>
              <a:t>Image of the module </a:t>
            </a:r>
            <a:endParaRPr sz="1100"/>
          </a:p>
          <a:p>
            <a:pPr indent="-323850" lvl="0" marL="457200" rtl="0" algn="l">
              <a:spcBef>
                <a:spcPts val="0"/>
              </a:spcBef>
              <a:spcAft>
                <a:spcPts val="0"/>
              </a:spcAft>
              <a:buSzPts val="1500"/>
              <a:buAutoNum type="arabicPeriod"/>
            </a:pPr>
            <a:r>
              <a:rPr lang="en" sz="1500"/>
              <a:t>GSM Module</a:t>
            </a:r>
            <a:endParaRPr sz="1500"/>
          </a:p>
          <a:p>
            <a:pPr indent="-298450" lvl="1" marL="914400" rtl="0" algn="l">
              <a:spcBef>
                <a:spcPts val="0"/>
              </a:spcBef>
              <a:spcAft>
                <a:spcPts val="0"/>
              </a:spcAft>
              <a:buSzPts val="1100"/>
              <a:buAutoNum type="alphaLcPeriod"/>
            </a:pPr>
            <a:r>
              <a:rPr lang="en" sz="1100"/>
              <a:t>Features and </a:t>
            </a:r>
            <a:r>
              <a:rPr lang="en" sz="1100"/>
              <a:t>Specification</a:t>
            </a:r>
            <a:endParaRPr sz="1100"/>
          </a:p>
          <a:p>
            <a:pPr indent="-298450" lvl="1" marL="914400" rtl="0" algn="l">
              <a:spcBef>
                <a:spcPts val="0"/>
              </a:spcBef>
              <a:spcAft>
                <a:spcPts val="0"/>
              </a:spcAft>
              <a:buSzPts val="1100"/>
              <a:buAutoNum type="alphaLcPeriod"/>
            </a:pPr>
            <a:r>
              <a:rPr lang="en" sz="1100"/>
              <a:t>Image Module </a:t>
            </a:r>
            <a:endParaRPr sz="1100"/>
          </a:p>
        </p:txBody>
      </p:sp>
      <p:sp>
        <p:nvSpPr>
          <p:cNvPr id="75" name="Google Shape;75;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latin typeface="Roboto"/>
                <a:ea typeface="Roboto"/>
                <a:cs typeface="Roboto"/>
                <a:sym typeface="Roboto"/>
              </a:rPr>
              <a:t>‹#›</a:t>
            </a:fld>
            <a:endParaRPr>
              <a:solidFill>
                <a:schemeClr val="lt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81" name="Google Shape;81;p1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project is used to improvise the conventional letter box system. It uses various peripherals and sensors for this purpose</a:t>
            </a:r>
            <a:endParaRPr/>
          </a:p>
          <a:p>
            <a:pPr indent="-317500" lvl="0" marL="457200" rtl="0" algn="l">
              <a:spcBef>
                <a:spcPts val="0"/>
              </a:spcBef>
              <a:spcAft>
                <a:spcPts val="0"/>
              </a:spcAft>
              <a:buSzPts val="1400"/>
              <a:buChar char="●"/>
            </a:pPr>
            <a:r>
              <a:rPr lang="en"/>
              <a:t>The letter box senses the number of letters and counts them along with each arrival it sends the message to the user and also when the letter is removed the count of this letter goes to zero along with a notification</a:t>
            </a:r>
            <a:endParaRPr/>
          </a:p>
          <a:p>
            <a:pPr indent="-317500" lvl="0" marL="457200" rtl="0" algn="l">
              <a:spcBef>
                <a:spcPts val="0"/>
              </a:spcBef>
              <a:spcAft>
                <a:spcPts val="0"/>
              </a:spcAft>
              <a:buSzPts val="1400"/>
              <a:buChar char="●"/>
            </a:pPr>
            <a:r>
              <a:rPr lang="en"/>
              <a:t>The information of the arrival time along with the date is stored in the cloud </a:t>
            </a:r>
            <a:endParaRPr/>
          </a:p>
        </p:txBody>
      </p:sp>
      <p:sp>
        <p:nvSpPr>
          <p:cNvPr id="82" name="Google Shape;82;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 name="Google Shape;83;p15"/>
          <p:cNvPicPr preferRelativeResize="0"/>
          <p:nvPr/>
        </p:nvPicPr>
        <p:blipFill rotWithShape="1">
          <a:blip r:embed="rId3">
            <a:alphaModFix/>
          </a:blip>
          <a:srcRect b="28956" l="35629" r="37019" t="37392"/>
          <a:stretch/>
        </p:blipFill>
        <p:spPr>
          <a:xfrm>
            <a:off x="4747875" y="1831975"/>
            <a:ext cx="4174057" cy="28843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272775" y="1315125"/>
            <a:ext cx="4045200" cy="277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BEAGLEBONE AI</a:t>
            </a:r>
            <a:endParaRPr/>
          </a:p>
        </p:txBody>
      </p:sp>
      <p:sp>
        <p:nvSpPr>
          <p:cNvPr id="89" name="Google Shape;89;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90" name="Google Shape;90;p16"/>
          <p:cNvPicPr preferRelativeResize="0"/>
          <p:nvPr/>
        </p:nvPicPr>
        <p:blipFill>
          <a:blip r:embed="rId3">
            <a:alphaModFix/>
          </a:blip>
          <a:stretch>
            <a:fillRect/>
          </a:stretch>
        </p:blipFill>
        <p:spPr>
          <a:xfrm>
            <a:off x="4712750" y="1315100"/>
            <a:ext cx="4286250" cy="2776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BB-AI (BEAGLEBONE ARTIFICIAL INTELLIGENCE)</a:t>
            </a:r>
            <a:endParaRPr/>
          </a:p>
        </p:txBody>
      </p:sp>
      <p:sp>
        <p:nvSpPr>
          <p:cNvPr id="96" name="Google Shape;96;p17"/>
          <p:cNvSpPr txBox="1"/>
          <p:nvPr>
            <p:ph idx="1" type="body"/>
          </p:nvPr>
        </p:nvSpPr>
        <p:spPr>
          <a:xfrm>
            <a:off x="471900" y="1919075"/>
            <a:ext cx="4100100" cy="2776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Dual ARM Cortex-A15 processor which is much faster than existing BeagleBone Black</a:t>
            </a:r>
            <a:endParaRPr sz="1200"/>
          </a:p>
          <a:p>
            <a:pPr indent="-304800" lvl="0" marL="457200" rtl="0" algn="l">
              <a:spcBef>
                <a:spcPts val="0"/>
              </a:spcBef>
              <a:spcAft>
                <a:spcPts val="0"/>
              </a:spcAft>
              <a:buSzPts val="1200"/>
              <a:buChar char="●"/>
            </a:pPr>
            <a:r>
              <a:rPr lang="en" sz="1200"/>
              <a:t>Memory: 1 GB RAM and 16 GB on-board eMMC Flash </a:t>
            </a:r>
            <a:endParaRPr sz="1200"/>
          </a:p>
          <a:p>
            <a:pPr indent="-304800" lvl="0" marL="457200" rtl="0" algn="l">
              <a:spcBef>
                <a:spcPts val="0"/>
              </a:spcBef>
              <a:spcAft>
                <a:spcPts val="0"/>
              </a:spcAft>
              <a:buSzPts val="1200"/>
              <a:buChar char="●"/>
            </a:pPr>
            <a:r>
              <a:rPr lang="en" sz="1200"/>
              <a:t>BeagleBone® AI comes in a similar form-fact as BeagleBone® Black and compatible with many BeagleBone® Cape add-on boards make it easy to extend the functionality.</a:t>
            </a:r>
            <a:endParaRPr sz="1200"/>
          </a:p>
          <a:p>
            <a:pPr indent="-304800" lvl="0" marL="457200" rtl="0" algn="l">
              <a:spcBef>
                <a:spcPts val="0"/>
              </a:spcBef>
              <a:spcAft>
                <a:spcPts val="0"/>
              </a:spcAft>
              <a:buSzPts val="1200"/>
              <a:buChar char="●"/>
            </a:pPr>
            <a:r>
              <a:rPr lang="en" sz="1200"/>
              <a:t>Has in-built Wifi supporting 802.11ac via AzureWave AW-CM256SM supports dual band of 2.4 GHz and 5 GHz</a:t>
            </a:r>
            <a:endParaRPr sz="1200"/>
          </a:p>
          <a:p>
            <a:pPr indent="-304800" lvl="0" marL="457200" rtl="0" algn="l">
              <a:spcBef>
                <a:spcPts val="0"/>
              </a:spcBef>
              <a:spcAft>
                <a:spcPts val="0"/>
              </a:spcAft>
              <a:buSzPts val="1200"/>
              <a:buChar char="●"/>
            </a:pPr>
            <a:r>
              <a:rPr lang="en" sz="1200"/>
              <a:t>Type-C (host/ client- superspeed) and Type- A USB host</a:t>
            </a:r>
            <a:endParaRPr sz="1200"/>
          </a:p>
        </p:txBody>
      </p:sp>
      <p:sp>
        <p:nvSpPr>
          <p:cNvPr id="97" name="Google Shape;97;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8" name="Google Shape;98;p17"/>
          <p:cNvPicPr preferRelativeResize="0"/>
          <p:nvPr/>
        </p:nvPicPr>
        <p:blipFill>
          <a:blip r:embed="rId3">
            <a:alphaModFix/>
          </a:blip>
          <a:stretch>
            <a:fillRect/>
          </a:stretch>
        </p:blipFill>
        <p:spPr>
          <a:xfrm>
            <a:off x="4930475" y="2060500"/>
            <a:ext cx="3824775" cy="2493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BB-AI (BEAGLEBONE ARTIFICIAL INTELLIGENCE)</a:t>
            </a:r>
            <a:endParaRPr/>
          </a:p>
        </p:txBody>
      </p:sp>
      <p:sp>
        <p:nvSpPr>
          <p:cNvPr id="104" name="Google Shape;104;p1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2 x 46 expansion header which includes 4+ UARTSs, 2 I2C, 2 SPI and lots of PRU and I/O pins </a:t>
            </a:r>
            <a:endParaRPr/>
          </a:p>
          <a:p>
            <a:pPr indent="-317500" lvl="0" marL="457200" rtl="0" algn="l">
              <a:spcBef>
                <a:spcPts val="0"/>
              </a:spcBef>
              <a:spcAft>
                <a:spcPts val="0"/>
              </a:spcAft>
              <a:buSzPts val="1400"/>
              <a:buChar char="●"/>
            </a:pPr>
            <a:r>
              <a:rPr lang="en"/>
              <a:t>3- pin serial Debug </a:t>
            </a:r>
            <a:endParaRPr/>
          </a:p>
          <a:p>
            <a:pPr indent="-317500" lvl="0" marL="457200" rtl="0" algn="l">
              <a:spcBef>
                <a:spcPts val="0"/>
              </a:spcBef>
              <a:spcAft>
                <a:spcPts val="0"/>
              </a:spcAft>
              <a:buSzPts val="1400"/>
              <a:buChar char="●"/>
            </a:pPr>
            <a:r>
              <a:rPr lang="en"/>
              <a:t>Power by 5 V Adapter with working voltage of  3.3 V </a:t>
            </a:r>
            <a:endParaRPr/>
          </a:p>
          <a:p>
            <a:pPr indent="-317500" lvl="0" marL="457200" rtl="0" algn="l">
              <a:spcBef>
                <a:spcPts val="0"/>
              </a:spcBef>
              <a:spcAft>
                <a:spcPts val="0"/>
              </a:spcAft>
              <a:buSzPts val="1400"/>
              <a:buChar char="●"/>
            </a:pPr>
            <a:r>
              <a:rPr lang="en"/>
              <a:t>5 User LEDs which are connected to the GPIO and indicate various functions like HeartBeat when Linux is Running, microSD Activity, CPU Activity, eMMC Activity, Wifi/Bluetooth Activity</a:t>
            </a:r>
            <a:endParaRPr/>
          </a:p>
        </p:txBody>
      </p:sp>
      <p:sp>
        <p:nvSpPr>
          <p:cNvPr id="105" name="Google Shape;105;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8"/>
          <p:cNvPicPr preferRelativeResize="0"/>
          <p:nvPr/>
        </p:nvPicPr>
        <p:blipFill rotWithShape="1">
          <a:blip r:embed="rId3">
            <a:alphaModFix/>
          </a:blip>
          <a:srcRect b="14665" l="0" r="25031" t="34449"/>
          <a:stretch/>
        </p:blipFill>
        <p:spPr>
          <a:xfrm>
            <a:off x="5445362" y="1727675"/>
            <a:ext cx="2948418" cy="1136775"/>
          </a:xfrm>
          <a:prstGeom prst="rect">
            <a:avLst/>
          </a:prstGeom>
          <a:noFill/>
          <a:ln>
            <a:noFill/>
          </a:ln>
        </p:spPr>
      </p:pic>
      <p:pic>
        <p:nvPicPr>
          <p:cNvPr id="107" name="Google Shape;107;p18"/>
          <p:cNvPicPr preferRelativeResize="0"/>
          <p:nvPr/>
        </p:nvPicPr>
        <p:blipFill rotWithShape="1">
          <a:blip r:embed="rId4">
            <a:alphaModFix/>
          </a:blip>
          <a:srcRect b="0" l="3951" r="4799" t="19276"/>
          <a:stretch/>
        </p:blipFill>
        <p:spPr>
          <a:xfrm>
            <a:off x="5107150" y="2924600"/>
            <a:ext cx="3703050" cy="2022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BB-AI (BEAGLEBONE </a:t>
            </a:r>
            <a:r>
              <a:rPr lang="en"/>
              <a:t>ARTIFICIAL</a:t>
            </a:r>
            <a:r>
              <a:rPr lang="en"/>
              <a:t> </a:t>
            </a:r>
            <a:r>
              <a:rPr lang="en"/>
              <a:t>INTELLIGENCE</a:t>
            </a:r>
            <a:r>
              <a:rPr lang="en"/>
              <a:t>) </a:t>
            </a:r>
            <a:endParaRPr/>
          </a:p>
        </p:txBody>
      </p:sp>
      <p:sp>
        <p:nvSpPr>
          <p:cNvPr id="113" name="Google Shape;113;p1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Consists of Pre-attached Heatsinks </a:t>
            </a:r>
            <a:endParaRPr/>
          </a:p>
          <a:p>
            <a:pPr indent="-317500" lvl="0" marL="457200" rtl="0" algn="l">
              <a:spcBef>
                <a:spcPts val="0"/>
              </a:spcBef>
              <a:spcAft>
                <a:spcPts val="0"/>
              </a:spcAft>
              <a:buSzPts val="1400"/>
              <a:buChar char="●"/>
            </a:pPr>
            <a:r>
              <a:rPr lang="en"/>
              <a:t>Supports Bluetooth with 1 antenna to support Transmit and </a:t>
            </a:r>
            <a:r>
              <a:rPr lang="en"/>
              <a:t>Receive</a:t>
            </a:r>
            <a:r>
              <a:rPr lang="en"/>
              <a:t> </a:t>
            </a:r>
            <a:endParaRPr/>
          </a:p>
          <a:p>
            <a:pPr indent="-317500" lvl="0" marL="457200" rtl="0" algn="l">
              <a:spcBef>
                <a:spcPts val="0"/>
              </a:spcBef>
              <a:spcAft>
                <a:spcPts val="0"/>
              </a:spcAft>
              <a:buSzPts val="1400"/>
              <a:buChar char="●"/>
            </a:pPr>
            <a:r>
              <a:rPr lang="en"/>
              <a:t>Bluetooth Version: 4.2. Supports data rate of 2Mbps and 3Mbps </a:t>
            </a:r>
            <a:endParaRPr/>
          </a:p>
          <a:p>
            <a:pPr indent="-317500" lvl="0" marL="457200" rtl="0" algn="l">
              <a:spcBef>
                <a:spcPts val="0"/>
              </a:spcBef>
              <a:spcAft>
                <a:spcPts val="0"/>
              </a:spcAft>
              <a:buSzPts val="1400"/>
              <a:buChar char="●"/>
            </a:pPr>
            <a:r>
              <a:rPr lang="en"/>
              <a:t>MicroSD Card slot along with support for HDMI</a:t>
            </a:r>
            <a:endParaRPr/>
          </a:p>
          <a:p>
            <a:pPr indent="-317500" lvl="0" marL="457200" rtl="0" algn="l">
              <a:spcBef>
                <a:spcPts val="0"/>
              </a:spcBef>
              <a:spcAft>
                <a:spcPts val="0"/>
              </a:spcAft>
              <a:buSzPts val="1400"/>
              <a:buChar char="●"/>
            </a:pPr>
            <a:r>
              <a:rPr lang="en"/>
              <a:t>More revision to the hardware are awaited and thus it is a choice for our main processing unit in the project</a:t>
            </a:r>
            <a:endParaRPr/>
          </a:p>
        </p:txBody>
      </p:sp>
      <p:sp>
        <p:nvSpPr>
          <p:cNvPr id="114" name="Google Shape;114;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19"/>
          <p:cNvPicPr preferRelativeResize="0"/>
          <p:nvPr/>
        </p:nvPicPr>
        <p:blipFill>
          <a:blip r:embed="rId3">
            <a:alphaModFix/>
          </a:blip>
          <a:stretch>
            <a:fillRect/>
          </a:stretch>
        </p:blipFill>
        <p:spPr>
          <a:xfrm>
            <a:off x="4736550" y="1831975"/>
            <a:ext cx="3870051" cy="28843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251450" y="1671475"/>
            <a:ext cx="4045200" cy="21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LDR (LIGHT DEPENDENT RESISTOR)</a:t>
            </a:r>
            <a:endParaRPr/>
          </a:p>
        </p:txBody>
      </p:sp>
      <p:sp>
        <p:nvSpPr>
          <p:cNvPr id="121" name="Google Shape;121;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22" name="Google Shape;122;p20"/>
          <p:cNvPicPr preferRelativeResize="0"/>
          <p:nvPr/>
        </p:nvPicPr>
        <p:blipFill rotWithShape="1">
          <a:blip r:embed="rId3">
            <a:alphaModFix/>
          </a:blip>
          <a:srcRect b="17313" l="7762" r="7863" t="9324"/>
          <a:stretch/>
        </p:blipFill>
        <p:spPr>
          <a:xfrm>
            <a:off x="4930200" y="1116663"/>
            <a:ext cx="3704525" cy="322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Light Dependent Resistor (LDR)</a:t>
            </a:r>
            <a:endParaRPr/>
          </a:p>
        </p:txBody>
      </p:sp>
      <p:sp>
        <p:nvSpPr>
          <p:cNvPr id="128" name="Google Shape;128;p21"/>
          <p:cNvSpPr txBox="1"/>
          <p:nvPr>
            <p:ph idx="1" type="body"/>
          </p:nvPr>
        </p:nvSpPr>
        <p:spPr>
          <a:xfrm>
            <a:off x="471900" y="1741725"/>
            <a:ext cx="3999900" cy="288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Can be used to sense light</a:t>
            </a:r>
            <a:endParaRPr/>
          </a:p>
          <a:p>
            <a:pPr indent="-317500" lvl="0" marL="457200" rtl="0" algn="l">
              <a:spcBef>
                <a:spcPts val="0"/>
              </a:spcBef>
              <a:spcAft>
                <a:spcPts val="0"/>
              </a:spcAft>
              <a:buSzPts val="1400"/>
              <a:buChar char="●"/>
            </a:pPr>
            <a:r>
              <a:rPr lang="en"/>
              <a:t>Small, cheap and easily </a:t>
            </a:r>
            <a:r>
              <a:rPr lang="en"/>
              <a:t>available</a:t>
            </a:r>
            <a:endParaRPr/>
          </a:p>
          <a:p>
            <a:pPr indent="-317500" lvl="0" marL="457200" rtl="0" algn="l">
              <a:spcBef>
                <a:spcPts val="0"/>
              </a:spcBef>
              <a:spcAft>
                <a:spcPts val="0"/>
              </a:spcAft>
              <a:buSzPts val="1400"/>
              <a:buChar char="●"/>
            </a:pPr>
            <a:r>
              <a:rPr lang="en"/>
              <a:t>Operating Voltage: 3.3 V to 5 V DC</a:t>
            </a:r>
            <a:endParaRPr/>
          </a:p>
          <a:p>
            <a:pPr indent="-317500" lvl="0" marL="457200" rtl="0" algn="l">
              <a:spcBef>
                <a:spcPts val="0"/>
              </a:spcBef>
              <a:spcAft>
                <a:spcPts val="0"/>
              </a:spcAft>
              <a:buSzPts val="1400"/>
              <a:buChar char="●"/>
            </a:pPr>
            <a:r>
              <a:rPr lang="en"/>
              <a:t>Operating Current: 15 mA</a:t>
            </a:r>
            <a:endParaRPr/>
          </a:p>
          <a:p>
            <a:pPr indent="-317500" lvl="0" marL="457200" rtl="0" algn="l">
              <a:spcBef>
                <a:spcPts val="0"/>
              </a:spcBef>
              <a:spcAft>
                <a:spcPts val="0"/>
              </a:spcAft>
              <a:buSzPts val="1400"/>
              <a:buChar char="●"/>
            </a:pPr>
            <a:r>
              <a:rPr lang="en"/>
              <a:t>Output: Digital (Adjustable trigger level from preset) and Analog (Based on light falling on the LDR)</a:t>
            </a:r>
            <a:r>
              <a:rPr lang="en"/>
              <a:t> </a:t>
            </a:r>
            <a:endParaRPr/>
          </a:p>
          <a:p>
            <a:pPr indent="-317500" lvl="0" marL="457200" rtl="0" algn="l">
              <a:spcBef>
                <a:spcPts val="0"/>
              </a:spcBef>
              <a:spcAft>
                <a:spcPts val="0"/>
              </a:spcAft>
              <a:buSzPts val="1400"/>
              <a:buChar char="●"/>
            </a:pPr>
            <a:r>
              <a:rPr lang="en"/>
              <a:t>LM393 based design and works on the principle of </a:t>
            </a:r>
            <a:r>
              <a:rPr lang="en"/>
              <a:t>photoconductivity</a:t>
            </a:r>
            <a:endParaRPr/>
          </a:p>
          <a:p>
            <a:pPr indent="-317500" lvl="0" marL="457200" rtl="0" algn="l">
              <a:spcBef>
                <a:spcPts val="0"/>
              </a:spcBef>
              <a:spcAft>
                <a:spcPts val="0"/>
              </a:spcAft>
              <a:buSzPts val="1400"/>
              <a:buChar char="●"/>
            </a:pPr>
            <a:r>
              <a:rPr lang="en"/>
              <a:t>It shall be connected to the main processing unit to detect the intensity of light and thus help in resetting the count for the letters</a:t>
            </a:r>
            <a:endParaRPr/>
          </a:p>
        </p:txBody>
      </p:sp>
      <p:sp>
        <p:nvSpPr>
          <p:cNvPr id="129" name="Google Shape;129;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1"/>
          <p:cNvPicPr preferRelativeResize="0"/>
          <p:nvPr/>
        </p:nvPicPr>
        <p:blipFill>
          <a:blip r:embed="rId3">
            <a:alphaModFix/>
          </a:blip>
          <a:stretch>
            <a:fillRect/>
          </a:stretch>
        </p:blipFill>
        <p:spPr>
          <a:xfrm>
            <a:off x="4572000" y="2155950"/>
            <a:ext cx="4430101" cy="226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